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71" r:id="rId4"/>
    <p:sldId id="258" r:id="rId5"/>
    <p:sldId id="259" r:id="rId6"/>
    <p:sldId id="260" r:id="rId7"/>
    <p:sldId id="261" r:id="rId8"/>
    <p:sldId id="262" r:id="rId9"/>
    <p:sldId id="270" r:id="rId10"/>
    <p:sldId id="263" r:id="rId11"/>
    <p:sldId id="264" r:id="rId12"/>
    <p:sldId id="265" r:id="rId13"/>
    <p:sldId id="266" r:id="rId14"/>
    <p:sldId id="267" r:id="rId15"/>
    <p:sldId id="268" r:id="rId16"/>
    <p:sldId id="269" r:id="rId17"/>
  </p:sldIdLst>
  <p:sldSz cx="9144000" cy="5143500" type="screen16x9"/>
  <p:notesSz cx="6858000" cy="9144000"/>
  <p:embeddedFontLst>
    <p:embeddedFont>
      <p:font typeface="Impact" panose="020B0806030902050204" pitchFamily="34" charset="0"/>
      <p:regular r:id="rId19"/>
    </p:embeddedFont>
    <p:embeddedFont>
      <p:font typeface="Roboto"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p:cViewPr varScale="1">
        <p:scale>
          <a:sx n="160" d="100"/>
          <a:sy n="160" d="100"/>
        </p:scale>
        <p:origin x="24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3c4eba26c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3c4eba26c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Speed is the biggest attribute for Total Wins.</a:t>
            </a:r>
            <a:endParaRPr/>
          </a:p>
          <a:p>
            <a:pPr marL="0" lvl="0" indent="0" algn="l" rtl="0">
              <a:spcBef>
                <a:spcPts val="0"/>
              </a:spcBef>
              <a:spcAft>
                <a:spcPts val="0"/>
              </a:spcAft>
              <a:buNone/>
            </a:pPr>
            <a:r>
              <a:rPr lang="en"/>
              <a:t>Defense is the lowest attribute for Total Wins.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3c4eba26c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3c4eba26c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Used with regplot</a:t>
            </a:r>
            <a:endParaRPr/>
          </a:p>
          <a:p>
            <a:pPr marL="0" lvl="0" indent="0" algn="l" rtl="0">
              <a:spcBef>
                <a:spcPts val="0"/>
              </a:spcBef>
              <a:spcAft>
                <a:spcPts val="0"/>
              </a:spcAft>
              <a:buNone/>
            </a:pPr>
            <a:r>
              <a:rPr lang="en"/>
              <a:t>Just like the Correlation Matrix, you can see a clear relationship between Speed &amp; Total Wins (unlike Defense &amp; Attack)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3c4eba26c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3c4eba26c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Shows the weight of each attribute. </a:t>
            </a:r>
            <a:endParaRPr/>
          </a:p>
          <a:p>
            <a:pPr marL="0" lvl="0" indent="0" algn="l" rtl="0">
              <a:spcBef>
                <a:spcPts val="0"/>
              </a:spcBef>
              <a:spcAft>
                <a:spcPts val="0"/>
              </a:spcAft>
              <a:buNone/>
            </a:pPr>
            <a:r>
              <a:rPr lang="en" sz="1050" b="1">
                <a:solidFill>
                  <a:srgbClr val="222222"/>
                </a:solidFill>
                <a:highlight>
                  <a:srgbClr val="FFFFFF"/>
                </a:highlight>
                <a:latin typeface="Roboto"/>
                <a:ea typeface="Roboto"/>
                <a:cs typeface="Roboto"/>
                <a:sym typeface="Roboto"/>
              </a:rPr>
              <a:t>“Dark</a:t>
            </a:r>
            <a:r>
              <a:rPr lang="en" sz="1050">
                <a:solidFill>
                  <a:srgbClr val="222222"/>
                </a:solidFill>
                <a:highlight>
                  <a:srgbClr val="FFFFFF"/>
                </a:highlight>
                <a:latin typeface="Roboto"/>
                <a:ea typeface="Roboto"/>
                <a:cs typeface="Roboto"/>
                <a:sym typeface="Roboto"/>
              </a:rPr>
              <a:t> (type) The </a:t>
            </a:r>
            <a:r>
              <a:rPr lang="en" sz="1050" b="1">
                <a:solidFill>
                  <a:srgbClr val="222222"/>
                </a:solidFill>
                <a:highlight>
                  <a:srgbClr val="FFFFFF"/>
                </a:highlight>
                <a:latin typeface="Roboto"/>
                <a:ea typeface="Roboto"/>
                <a:cs typeface="Roboto"/>
                <a:sym typeface="Roboto"/>
              </a:rPr>
              <a:t>Dark</a:t>
            </a:r>
            <a:r>
              <a:rPr lang="en" sz="1050">
                <a:solidFill>
                  <a:srgbClr val="222222"/>
                </a:solidFill>
                <a:highlight>
                  <a:srgbClr val="FFFFFF"/>
                </a:highlight>
                <a:latin typeface="Roboto"/>
                <a:ea typeface="Roboto"/>
                <a:cs typeface="Roboto"/>
                <a:sym typeface="Roboto"/>
              </a:rPr>
              <a:t> type was introduced in the second generation of </a:t>
            </a:r>
            <a:r>
              <a:rPr lang="en" sz="1050" b="1">
                <a:solidFill>
                  <a:srgbClr val="222222"/>
                </a:solidFill>
                <a:highlight>
                  <a:srgbClr val="FFFFFF"/>
                </a:highlight>
                <a:latin typeface="Roboto"/>
                <a:ea typeface="Roboto"/>
                <a:cs typeface="Roboto"/>
                <a:sym typeface="Roboto"/>
              </a:rPr>
              <a:t>Pokémon</a:t>
            </a:r>
            <a:r>
              <a:rPr lang="en" sz="1050">
                <a:solidFill>
                  <a:srgbClr val="222222"/>
                </a:solidFill>
                <a:highlight>
                  <a:srgbClr val="FFFFFF"/>
                </a:highlight>
                <a:latin typeface="Roboto"/>
                <a:ea typeface="Roboto"/>
                <a:cs typeface="Roboto"/>
                <a:sym typeface="Roboto"/>
              </a:rPr>
              <a:t> games as a measure to balance the types. In particular, its resistance to Psychic cut down that type's advantage by a long way. When paired with the Ghost type it was the only type combination to have no weaknesses prior to Gen 6.” For example: Sableye is a dark &amp; ghost pokemon introduced in gen 3</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3c4eba26c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3c4eba26c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Speed is the highest weighted attribute. According to our data, Deoxys would be the best type of Pokemon for Team Rocket based on the Bayesian Ridge Model. However.. It can be quite difficult to catch a legendary pokemon but we have full confidence in our client!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3c4eba26c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3c4eba26c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Speed is also the highest weighted attribute for the Lasso Model. In case our client has some difficulty stealing a legendary pokemon, the next pokemon with the highest speed is Ninjask.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3c4eba26c_1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3c4eba26c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3c4eba26c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73c4eba26c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733d37c013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733d37c01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745db946b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745db946b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711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73c4eba26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73c4eba2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Cleaning - Determined Primeape based on evolution stage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3c4eba26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73c4eba26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Exploration - What are the type 1 pokemon?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73c4eba26c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73c4eba26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Exploration - Visualizing the Type 1 &amp; Type 2 combos. </a:t>
            </a:r>
            <a:endParaRPr/>
          </a:p>
          <a:p>
            <a:pPr marL="0" lvl="0" indent="0" algn="l" rtl="0">
              <a:spcBef>
                <a:spcPts val="0"/>
              </a:spcBef>
              <a:spcAft>
                <a:spcPts val="0"/>
              </a:spcAft>
              <a:buNone/>
            </a:pPr>
            <a:r>
              <a:rPr lang="en"/>
              <a:t>Water has the most diversity. Flying has the least.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73c4eba26c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73c4eba26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Exploration - Identifying Legendary Pokemon &amp; their types. </a:t>
            </a:r>
            <a:endParaRPr/>
          </a:p>
          <a:p>
            <a:pPr marL="0" lvl="0" indent="0" algn="l" rtl="0">
              <a:spcBef>
                <a:spcPts val="0"/>
              </a:spcBef>
              <a:spcAft>
                <a:spcPts val="0"/>
              </a:spcAft>
              <a:buNone/>
            </a:pPr>
            <a:r>
              <a:rPr lang="en"/>
              <a:t>Most common for Legendary Pokemon to be a Psychic or Dragon type </a:t>
            </a:r>
            <a:endParaRPr/>
          </a:p>
          <a:p>
            <a:pPr marL="0" lvl="0" indent="0" algn="l" rtl="0">
              <a:spcBef>
                <a:spcPts val="0"/>
              </a:spcBef>
              <a:spcAft>
                <a:spcPts val="0"/>
              </a:spcAft>
              <a:buNone/>
            </a:pPr>
            <a:r>
              <a:rPr lang="en"/>
              <a:t>Not common for Legendary Pokemon to have a second type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3c4eba26c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3c4eba26c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3c4eba26c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3c4eba26c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2474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terminus7/pokemon-challenge/metadata"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4913550" y="-183700"/>
            <a:ext cx="3867851" cy="5528201"/>
          </a:xfrm>
          <a:prstGeom prst="rect">
            <a:avLst/>
          </a:prstGeom>
          <a:noFill/>
          <a:ln>
            <a:noFill/>
          </a:ln>
        </p:spPr>
      </p:pic>
      <p:pic>
        <p:nvPicPr>
          <p:cNvPr id="55" name="Google Shape;55;p13"/>
          <p:cNvPicPr preferRelativeResize="0"/>
          <p:nvPr/>
        </p:nvPicPr>
        <p:blipFill>
          <a:blip r:embed="rId4">
            <a:alphaModFix/>
          </a:blip>
          <a:stretch>
            <a:fillRect/>
          </a:stretch>
        </p:blipFill>
        <p:spPr>
          <a:xfrm>
            <a:off x="5904175" y="1363675"/>
            <a:ext cx="1571301" cy="1417799"/>
          </a:xfrm>
          <a:prstGeom prst="rect">
            <a:avLst/>
          </a:prstGeom>
          <a:noFill/>
          <a:ln>
            <a:noFill/>
          </a:ln>
        </p:spPr>
      </p:pic>
      <p:sp>
        <p:nvSpPr>
          <p:cNvPr id="56" name="Google Shape;56;p13"/>
          <p:cNvSpPr txBox="1"/>
          <p:nvPr/>
        </p:nvSpPr>
        <p:spPr>
          <a:xfrm>
            <a:off x="788275" y="646400"/>
            <a:ext cx="3957300" cy="9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rgbClr val="FFFFFF"/>
                </a:solidFill>
                <a:latin typeface="Impact"/>
                <a:ea typeface="Impact"/>
                <a:cs typeface="Impact"/>
                <a:sym typeface="Impact"/>
              </a:rPr>
              <a:t>T E A M </a:t>
            </a:r>
            <a:endParaRPr sz="6000">
              <a:solidFill>
                <a:srgbClr val="FFFFFF"/>
              </a:solidFill>
              <a:latin typeface="Impact"/>
              <a:ea typeface="Impact"/>
              <a:cs typeface="Impact"/>
              <a:sym typeface="Impact"/>
            </a:endParaRPr>
          </a:p>
          <a:p>
            <a:pPr marL="0" lvl="0" indent="0" algn="l" rtl="0">
              <a:spcBef>
                <a:spcPts val="0"/>
              </a:spcBef>
              <a:spcAft>
                <a:spcPts val="0"/>
              </a:spcAft>
              <a:buNone/>
            </a:pPr>
            <a:r>
              <a:rPr lang="en" sz="6000">
                <a:solidFill>
                  <a:srgbClr val="FFFFFF"/>
                </a:solidFill>
                <a:latin typeface="Impact"/>
                <a:ea typeface="Impact"/>
                <a:cs typeface="Impact"/>
                <a:sym typeface="Impact"/>
              </a:rPr>
              <a:t>R O C K E T</a:t>
            </a:r>
            <a:endParaRPr sz="6000">
              <a:solidFill>
                <a:srgbClr val="FFFFFF"/>
              </a:solidFill>
              <a:latin typeface="Impact"/>
              <a:ea typeface="Impact"/>
              <a:cs typeface="Impact"/>
              <a:sym typeface="Impact"/>
            </a:endParaRPr>
          </a:p>
          <a:p>
            <a:pPr marL="0" lvl="0" indent="0" algn="l" rtl="0">
              <a:spcBef>
                <a:spcPts val="0"/>
              </a:spcBef>
              <a:spcAft>
                <a:spcPts val="0"/>
              </a:spcAft>
              <a:buNone/>
            </a:pPr>
            <a:r>
              <a:rPr lang="en" sz="2400">
                <a:solidFill>
                  <a:srgbClr val="FFFFFF"/>
                </a:solidFill>
                <a:latin typeface="Impact"/>
                <a:ea typeface="Impact"/>
                <a:cs typeface="Impact"/>
                <a:sym typeface="Impact"/>
              </a:rPr>
              <a:t>C O N S U L T I N G</a:t>
            </a:r>
            <a:endParaRPr sz="2400">
              <a:solidFill>
                <a:srgbClr val="FFFFFF"/>
              </a:solidFill>
              <a:latin typeface="Impact"/>
              <a:ea typeface="Impact"/>
              <a:cs typeface="Impact"/>
              <a:sym typeface="Impact"/>
            </a:endParaRPr>
          </a:p>
          <a:p>
            <a:pPr marL="0" lvl="0" indent="0" algn="l" rtl="0">
              <a:spcBef>
                <a:spcPts val="0"/>
              </a:spcBef>
              <a:spcAft>
                <a:spcPts val="0"/>
              </a:spcAft>
              <a:buNone/>
            </a:pPr>
            <a:r>
              <a:rPr lang="en" sz="2400">
                <a:solidFill>
                  <a:srgbClr val="FFFFFF"/>
                </a:solidFill>
                <a:latin typeface="Impact"/>
                <a:ea typeface="Impact"/>
                <a:cs typeface="Impact"/>
                <a:sym typeface="Impact"/>
              </a:rPr>
              <a:t>F I R M</a:t>
            </a:r>
            <a:endParaRPr sz="2400">
              <a:solidFill>
                <a:srgbClr val="FFFFFF"/>
              </a:solidFill>
              <a:latin typeface="Impact"/>
              <a:ea typeface="Impact"/>
              <a:cs typeface="Impact"/>
              <a:sym typeface="Impact"/>
            </a:endParaRPr>
          </a:p>
        </p:txBody>
      </p:sp>
      <p:sp>
        <p:nvSpPr>
          <p:cNvPr id="57" name="Google Shape;57;p13"/>
          <p:cNvSpPr txBox="1"/>
          <p:nvPr/>
        </p:nvSpPr>
        <p:spPr>
          <a:xfrm>
            <a:off x="788275" y="3603400"/>
            <a:ext cx="32319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ALVIN VICTOR &amp; HANNAH MOY</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311700" y="3209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Correlation Matrix of All Attributes</a:t>
            </a:r>
            <a:endParaRPr/>
          </a:p>
        </p:txBody>
      </p:sp>
      <p:pic>
        <p:nvPicPr>
          <p:cNvPr id="106" name="Google Shape;106;p20"/>
          <p:cNvPicPr preferRelativeResize="0"/>
          <p:nvPr/>
        </p:nvPicPr>
        <p:blipFill>
          <a:blip r:embed="rId3">
            <a:alphaModFix/>
          </a:blip>
          <a:stretch>
            <a:fillRect/>
          </a:stretch>
        </p:blipFill>
        <p:spPr>
          <a:xfrm>
            <a:off x="1997875" y="1017725"/>
            <a:ext cx="5148261"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1743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Visualizing Linear Regression</a:t>
            </a:r>
            <a:endParaRPr/>
          </a:p>
          <a:p>
            <a:pPr marL="0" lvl="0" indent="0" algn="ctr" rtl="0">
              <a:spcBef>
                <a:spcPts val="0"/>
              </a:spcBef>
              <a:spcAft>
                <a:spcPts val="0"/>
              </a:spcAft>
              <a:buNone/>
            </a:pPr>
            <a:endParaRPr/>
          </a:p>
        </p:txBody>
      </p:sp>
      <p:pic>
        <p:nvPicPr>
          <p:cNvPr id="112" name="Google Shape;112;p21"/>
          <p:cNvPicPr preferRelativeResize="0"/>
          <p:nvPr/>
        </p:nvPicPr>
        <p:blipFill>
          <a:blip r:embed="rId3">
            <a:alphaModFix/>
          </a:blip>
          <a:stretch>
            <a:fillRect/>
          </a:stretch>
        </p:blipFill>
        <p:spPr>
          <a:xfrm>
            <a:off x="548173" y="822862"/>
            <a:ext cx="2994626" cy="1878725"/>
          </a:xfrm>
          <a:prstGeom prst="rect">
            <a:avLst/>
          </a:prstGeom>
          <a:noFill/>
          <a:ln>
            <a:noFill/>
          </a:ln>
        </p:spPr>
      </p:pic>
      <p:pic>
        <p:nvPicPr>
          <p:cNvPr id="113" name="Google Shape;113;p21"/>
          <p:cNvPicPr preferRelativeResize="0"/>
          <p:nvPr/>
        </p:nvPicPr>
        <p:blipFill>
          <a:blip r:embed="rId4">
            <a:alphaModFix/>
          </a:blip>
          <a:stretch>
            <a:fillRect/>
          </a:stretch>
        </p:blipFill>
        <p:spPr>
          <a:xfrm>
            <a:off x="5456099" y="774100"/>
            <a:ext cx="3092426" cy="1976225"/>
          </a:xfrm>
          <a:prstGeom prst="rect">
            <a:avLst/>
          </a:prstGeom>
          <a:noFill/>
          <a:ln>
            <a:noFill/>
          </a:ln>
        </p:spPr>
      </p:pic>
      <p:pic>
        <p:nvPicPr>
          <p:cNvPr id="114" name="Google Shape;114;p21"/>
          <p:cNvPicPr preferRelativeResize="0"/>
          <p:nvPr/>
        </p:nvPicPr>
        <p:blipFill>
          <a:blip r:embed="rId5">
            <a:alphaModFix/>
          </a:blip>
          <a:stretch>
            <a:fillRect/>
          </a:stretch>
        </p:blipFill>
        <p:spPr>
          <a:xfrm>
            <a:off x="2880737" y="2877637"/>
            <a:ext cx="3382517" cy="21371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311700" y="298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Linear Regression Coefficient</a:t>
            </a:r>
            <a:endParaRPr/>
          </a:p>
          <a:p>
            <a:pPr marL="0" lvl="0" indent="0" algn="ctr" rtl="0">
              <a:spcBef>
                <a:spcPts val="0"/>
              </a:spcBef>
              <a:spcAft>
                <a:spcPts val="0"/>
              </a:spcAft>
              <a:buNone/>
            </a:pPr>
            <a:endParaRPr/>
          </a:p>
        </p:txBody>
      </p:sp>
      <p:pic>
        <p:nvPicPr>
          <p:cNvPr id="120" name="Google Shape;120;p22"/>
          <p:cNvPicPr preferRelativeResize="0"/>
          <p:nvPr/>
        </p:nvPicPr>
        <p:blipFill>
          <a:blip r:embed="rId3">
            <a:alphaModFix/>
          </a:blip>
          <a:stretch>
            <a:fillRect/>
          </a:stretch>
        </p:blipFill>
        <p:spPr>
          <a:xfrm>
            <a:off x="311700" y="1147550"/>
            <a:ext cx="4340493" cy="3820974"/>
          </a:xfrm>
          <a:prstGeom prst="rect">
            <a:avLst/>
          </a:prstGeom>
          <a:noFill/>
          <a:ln>
            <a:noFill/>
          </a:ln>
        </p:spPr>
      </p:pic>
      <p:sp>
        <p:nvSpPr>
          <p:cNvPr id="121" name="Google Shape;121;p22"/>
          <p:cNvSpPr txBox="1"/>
          <p:nvPr/>
        </p:nvSpPr>
        <p:spPr>
          <a:xfrm>
            <a:off x="5808975" y="3947850"/>
            <a:ext cx="2616900" cy="113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Recommend: Sableye</a:t>
            </a:r>
            <a:endParaRPr>
              <a:solidFill>
                <a:srgbClr val="FFFFFF"/>
              </a:solidFill>
            </a:endParaRPr>
          </a:p>
          <a:p>
            <a:pPr marL="0" lvl="0" indent="0" algn="l" rtl="0">
              <a:spcBef>
                <a:spcPts val="0"/>
              </a:spcBef>
              <a:spcAft>
                <a:spcPts val="0"/>
              </a:spcAft>
              <a:buNone/>
            </a:pPr>
            <a:r>
              <a:rPr lang="en">
                <a:solidFill>
                  <a:srgbClr val="FFFFFF"/>
                </a:solidFill>
              </a:rPr>
              <a:t>Type: Dark, Ghost</a:t>
            </a:r>
            <a:endParaRPr>
              <a:solidFill>
                <a:srgbClr val="FFFFFF"/>
              </a:solidFill>
            </a:endParaRPr>
          </a:p>
          <a:p>
            <a:pPr marL="0" lvl="0" indent="0" algn="l" rtl="0">
              <a:spcBef>
                <a:spcPts val="0"/>
              </a:spcBef>
              <a:spcAft>
                <a:spcPts val="0"/>
              </a:spcAft>
              <a:buNone/>
            </a:pPr>
            <a:r>
              <a:rPr lang="en">
                <a:solidFill>
                  <a:schemeClr val="dk1"/>
                </a:solidFill>
              </a:rPr>
              <a:t>Speed: 50</a:t>
            </a:r>
            <a:endParaRPr>
              <a:solidFill>
                <a:schemeClr val="dk1"/>
              </a:solidFill>
            </a:endParaRPr>
          </a:p>
          <a:p>
            <a:pPr marL="0" lvl="0" indent="0" algn="l" rtl="0">
              <a:spcBef>
                <a:spcPts val="0"/>
              </a:spcBef>
              <a:spcAft>
                <a:spcPts val="0"/>
              </a:spcAft>
              <a:buNone/>
            </a:pPr>
            <a:r>
              <a:rPr lang="en">
                <a:solidFill>
                  <a:schemeClr val="dk1"/>
                </a:solidFill>
              </a:rPr>
              <a:t>Attack: 75</a:t>
            </a:r>
            <a:endParaRPr>
              <a:solidFill>
                <a:schemeClr val="dk1"/>
              </a:solidFill>
            </a:endParaRPr>
          </a:p>
          <a:p>
            <a:pPr marL="0" lvl="0" indent="0" algn="l" rtl="0">
              <a:spcBef>
                <a:spcPts val="0"/>
              </a:spcBef>
              <a:spcAft>
                <a:spcPts val="0"/>
              </a:spcAft>
              <a:buNone/>
            </a:pPr>
            <a:r>
              <a:rPr lang="en">
                <a:solidFill>
                  <a:schemeClr val="dk1"/>
                </a:solidFill>
              </a:rPr>
              <a:t>Defense: 75</a:t>
            </a:r>
            <a:endParaRPr>
              <a:solidFill>
                <a:srgbClr val="FFFFFF"/>
              </a:solidFill>
            </a:endParaRPr>
          </a:p>
          <a:p>
            <a:pPr marL="0" lvl="0" indent="0" algn="l" rtl="0">
              <a:spcBef>
                <a:spcPts val="0"/>
              </a:spcBef>
              <a:spcAft>
                <a:spcPts val="0"/>
              </a:spcAft>
              <a:buNone/>
            </a:pPr>
            <a:endParaRPr>
              <a:solidFill>
                <a:srgbClr val="FFFFFF"/>
              </a:solidFill>
            </a:endParaRPr>
          </a:p>
        </p:txBody>
      </p:sp>
      <p:pic>
        <p:nvPicPr>
          <p:cNvPr id="122" name="Google Shape;122;p22"/>
          <p:cNvPicPr preferRelativeResize="0"/>
          <p:nvPr/>
        </p:nvPicPr>
        <p:blipFill>
          <a:blip r:embed="rId4">
            <a:alphaModFix/>
          </a:blip>
          <a:stretch>
            <a:fillRect/>
          </a:stretch>
        </p:blipFill>
        <p:spPr>
          <a:xfrm>
            <a:off x="5594668" y="1023500"/>
            <a:ext cx="2152881" cy="2771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11700" y="327100"/>
            <a:ext cx="8520600" cy="69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Bayesian Ridge Model</a:t>
            </a:r>
            <a:endParaRPr/>
          </a:p>
        </p:txBody>
      </p:sp>
      <p:pic>
        <p:nvPicPr>
          <p:cNvPr id="128" name="Google Shape;128;p23"/>
          <p:cNvPicPr preferRelativeResize="0"/>
          <p:nvPr/>
        </p:nvPicPr>
        <p:blipFill>
          <a:blip r:embed="rId3">
            <a:alphaModFix/>
          </a:blip>
          <a:stretch>
            <a:fillRect/>
          </a:stretch>
        </p:blipFill>
        <p:spPr>
          <a:xfrm>
            <a:off x="379375" y="1096700"/>
            <a:ext cx="3399301" cy="3947449"/>
          </a:xfrm>
          <a:prstGeom prst="rect">
            <a:avLst/>
          </a:prstGeom>
          <a:noFill/>
          <a:ln>
            <a:noFill/>
          </a:ln>
        </p:spPr>
      </p:pic>
      <p:pic>
        <p:nvPicPr>
          <p:cNvPr id="129" name="Google Shape;129;p23"/>
          <p:cNvPicPr preferRelativeResize="0"/>
          <p:nvPr/>
        </p:nvPicPr>
        <p:blipFill>
          <a:blip r:embed="rId4">
            <a:alphaModFix/>
          </a:blip>
          <a:stretch>
            <a:fillRect/>
          </a:stretch>
        </p:blipFill>
        <p:spPr>
          <a:xfrm>
            <a:off x="5032700" y="840288"/>
            <a:ext cx="3739050" cy="3115875"/>
          </a:xfrm>
          <a:prstGeom prst="rect">
            <a:avLst/>
          </a:prstGeom>
          <a:noFill/>
          <a:ln>
            <a:noFill/>
          </a:ln>
        </p:spPr>
      </p:pic>
      <p:sp>
        <p:nvSpPr>
          <p:cNvPr id="130" name="Google Shape;130;p23"/>
          <p:cNvSpPr txBox="1"/>
          <p:nvPr/>
        </p:nvSpPr>
        <p:spPr>
          <a:xfrm>
            <a:off x="4977175" y="3749650"/>
            <a:ext cx="2264400" cy="129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Recommend: Deoxys</a:t>
            </a:r>
            <a:endParaRPr>
              <a:solidFill>
                <a:srgbClr val="FFFFFF"/>
              </a:solidFill>
            </a:endParaRPr>
          </a:p>
          <a:p>
            <a:pPr marL="0" lvl="0" indent="0" algn="l" rtl="0">
              <a:spcBef>
                <a:spcPts val="0"/>
              </a:spcBef>
              <a:spcAft>
                <a:spcPts val="0"/>
              </a:spcAft>
              <a:buNone/>
            </a:pPr>
            <a:r>
              <a:rPr lang="en">
                <a:solidFill>
                  <a:srgbClr val="FFFFFF"/>
                </a:solidFill>
              </a:rPr>
              <a:t>Type: Psychic, Legendary</a:t>
            </a:r>
            <a:endParaRPr>
              <a:solidFill>
                <a:srgbClr val="FFFFFF"/>
              </a:solidFill>
            </a:endParaRPr>
          </a:p>
          <a:p>
            <a:pPr marL="0" lvl="0" indent="0" algn="l" rtl="0">
              <a:spcBef>
                <a:spcPts val="0"/>
              </a:spcBef>
              <a:spcAft>
                <a:spcPts val="0"/>
              </a:spcAft>
              <a:buNone/>
            </a:pPr>
            <a:r>
              <a:rPr lang="en">
                <a:solidFill>
                  <a:srgbClr val="FFFFFF"/>
                </a:solidFill>
              </a:rPr>
              <a:t>Speed: 180</a:t>
            </a:r>
            <a:endParaRPr>
              <a:solidFill>
                <a:srgbClr val="FFFFFF"/>
              </a:solidFill>
            </a:endParaRPr>
          </a:p>
          <a:p>
            <a:pPr marL="0" lvl="0" indent="0" algn="l" rtl="0">
              <a:spcBef>
                <a:spcPts val="0"/>
              </a:spcBef>
              <a:spcAft>
                <a:spcPts val="0"/>
              </a:spcAft>
              <a:buNone/>
            </a:pPr>
            <a:r>
              <a:rPr lang="en">
                <a:solidFill>
                  <a:srgbClr val="FFFFFF"/>
                </a:solidFill>
              </a:rPr>
              <a:t>Attack: 95</a:t>
            </a:r>
            <a:endParaRPr>
              <a:solidFill>
                <a:srgbClr val="FFFFFF"/>
              </a:solidFill>
            </a:endParaRPr>
          </a:p>
          <a:p>
            <a:pPr marL="0" lvl="0" indent="0" algn="l" rtl="0">
              <a:spcBef>
                <a:spcPts val="0"/>
              </a:spcBef>
              <a:spcAft>
                <a:spcPts val="0"/>
              </a:spcAft>
              <a:buNone/>
            </a:pPr>
            <a:r>
              <a:rPr lang="en">
                <a:solidFill>
                  <a:srgbClr val="FFFFFF"/>
                </a:solidFill>
              </a:rPr>
              <a:t>Defense: 90</a:t>
            </a: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fade">
                                      <p:cBhvr>
                                        <p:cTn id="12" dur="1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11700" y="242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Lasso Model</a:t>
            </a:r>
            <a:endParaRPr/>
          </a:p>
        </p:txBody>
      </p:sp>
      <p:pic>
        <p:nvPicPr>
          <p:cNvPr id="136" name="Google Shape;136;p24"/>
          <p:cNvPicPr preferRelativeResize="0"/>
          <p:nvPr/>
        </p:nvPicPr>
        <p:blipFill>
          <a:blip r:embed="rId3">
            <a:alphaModFix/>
          </a:blip>
          <a:stretch>
            <a:fillRect/>
          </a:stretch>
        </p:blipFill>
        <p:spPr>
          <a:xfrm>
            <a:off x="394775" y="877475"/>
            <a:ext cx="3778674" cy="4202250"/>
          </a:xfrm>
          <a:prstGeom prst="rect">
            <a:avLst/>
          </a:prstGeom>
          <a:noFill/>
          <a:ln>
            <a:noFill/>
          </a:ln>
        </p:spPr>
      </p:pic>
      <p:pic>
        <p:nvPicPr>
          <p:cNvPr id="137" name="Google Shape;137;p24"/>
          <p:cNvPicPr preferRelativeResize="0"/>
          <p:nvPr/>
        </p:nvPicPr>
        <p:blipFill>
          <a:blip r:embed="rId4">
            <a:alphaModFix/>
          </a:blip>
          <a:stretch>
            <a:fillRect/>
          </a:stretch>
        </p:blipFill>
        <p:spPr>
          <a:xfrm>
            <a:off x="5295900" y="1281050"/>
            <a:ext cx="2660724" cy="1922375"/>
          </a:xfrm>
          <a:prstGeom prst="rect">
            <a:avLst/>
          </a:prstGeom>
          <a:noFill/>
          <a:ln>
            <a:noFill/>
          </a:ln>
        </p:spPr>
      </p:pic>
      <p:sp>
        <p:nvSpPr>
          <p:cNvPr id="138" name="Google Shape;138;p24"/>
          <p:cNvSpPr txBox="1"/>
          <p:nvPr/>
        </p:nvSpPr>
        <p:spPr>
          <a:xfrm>
            <a:off x="5599825" y="3429000"/>
            <a:ext cx="2104200" cy="12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Recommend: Ninjask</a:t>
            </a:r>
            <a:endParaRPr>
              <a:solidFill>
                <a:srgbClr val="FFFFFF"/>
              </a:solidFill>
            </a:endParaRPr>
          </a:p>
          <a:p>
            <a:pPr marL="0" lvl="0" indent="0" algn="l" rtl="0">
              <a:spcBef>
                <a:spcPts val="0"/>
              </a:spcBef>
              <a:spcAft>
                <a:spcPts val="0"/>
              </a:spcAft>
              <a:buNone/>
            </a:pPr>
            <a:r>
              <a:rPr lang="en">
                <a:solidFill>
                  <a:srgbClr val="FFFFFF"/>
                </a:solidFill>
              </a:rPr>
              <a:t>Type: Bug, Flying</a:t>
            </a:r>
            <a:endParaRPr>
              <a:solidFill>
                <a:srgbClr val="FFFFFF"/>
              </a:solidFill>
            </a:endParaRPr>
          </a:p>
          <a:p>
            <a:pPr marL="0" lvl="0" indent="0" algn="l" rtl="0">
              <a:spcBef>
                <a:spcPts val="0"/>
              </a:spcBef>
              <a:spcAft>
                <a:spcPts val="0"/>
              </a:spcAft>
              <a:buNone/>
            </a:pPr>
            <a:r>
              <a:rPr lang="en">
                <a:solidFill>
                  <a:srgbClr val="FFFFFF"/>
                </a:solidFill>
              </a:rPr>
              <a:t>Speed: 160</a:t>
            </a:r>
            <a:endParaRPr>
              <a:solidFill>
                <a:srgbClr val="FFFFFF"/>
              </a:solidFill>
            </a:endParaRPr>
          </a:p>
          <a:p>
            <a:pPr marL="0" lvl="0" indent="0" algn="l" rtl="0">
              <a:spcBef>
                <a:spcPts val="0"/>
              </a:spcBef>
              <a:spcAft>
                <a:spcPts val="0"/>
              </a:spcAft>
              <a:buNone/>
            </a:pPr>
            <a:r>
              <a:rPr lang="en">
                <a:solidFill>
                  <a:srgbClr val="FFFFFF"/>
                </a:solidFill>
              </a:rPr>
              <a:t>Attack: 90</a:t>
            </a:r>
            <a:endParaRPr>
              <a:solidFill>
                <a:srgbClr val="FFFFFF"/>
              </a:solidFill>
            </a:endParaRPr>
          </a:p>
          <a:p>
            <a:pPr marL="0" lvl="0" indent="0" algn="l" rtl="0">
              <a:spcBef>
                <a:spcPts val="0"/>
              </a:spcBef>
              <a:spcAft>
                <a:spcPts val="0"/>
              </a:spcAft>
              <a:buNone/>
            </a:pPr>
            <a:r>
              <a:rPr lang="en">
                <a:solidFill>
                  <a:srgbClr val="FFFFFF"/>
                </a:solidFill>
              </a:rPr>
              <a:t>Defense: 45</a:t>
            </a:r>
            <a:endParaRPr>
              <a:solidFill>
                <a:srgbClr val="FFFFFF"/>
              </a:solidFill>
            </a:endParaRPr>
          </a:p>
          <a:p>
            <a:pPr marL="0" lvl="0" indent="0" algn="l" rtl="0">
              <a:spcBef>
                <a:spcPts val="0"/>
              </a:spcBef>
              <a:spcAft>
                <a:spcPts val="0"/>
              </a:spcAft>
              <a:buNone/>
            </a:pP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10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Summary</a:t>
            </a:r>
            <a:endParaRPr/>
          </a:p>
        </p:txBody>
      </p:sp>
      <p:pic>
        <p:nvPicPr>
          <p:cNvPr id="144" name="Google Shape;144;p25"/>
          <p:cNvPicPr preferRelativeResize="0"/>
          <p:nvPr/>
        </p:nvPicPr>
        <p:blipFill>
          <a:blip r:embed="rId3">
            <a:alphaModFix/>
          </a:blip>
          <a:stretch>
            <a:fillRect/>
          </a:stretch>
        </p:blipFill>
        <p:spPr>
          <a:xfrm>
            <a:off x="2457450" y="1534775"/>
            <a:ext cx="4229100" cy="2457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293275"/>
            <a:ext cx="8520600" cy="72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pic>
        <p:nvPicPr>
          <p:cNvPr id="150" name="Google Shape;150;p26"/>
          <p:cNvPicPr preferRelativeResize="0"/>
          <p:nvPr/>
        </p:nvPicPr>
        <p:blipFill>
          <a:blip r:embed="rId3">
            <a:alphaModFix/>
          </a:blip>
          <a:stretch>
            <a:fillRect/>
          </a:stretch>
        </p:blipFill>
        <p:spPr>
          <a:xfrm>
            <a:off x="2035250" y="1017725"/>
            <a:ext cx="5073494"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Outline</a:t>
            </a:r>
            <a:endParaRPr/>
          </a:p>
        </p:txBody>
      </p:sp>
      <p:sp>
        <p:nvSpPr>
          <p:cNvPr id="63" name="Google Shape;63;p14"/>
          <p:cNvSpPr txBox="1">
            <a:spLocks noGrp="1"/>
          </p:cNvSpPr>
          <p:nvPr>
            <p:ph type="body" idx="1"/>
          </p:nvPr>
        </p:nvSpPr>
        <p:spPr>
          <a:xfrm>
            <a:off x="311700" y="1152475"/>
            <a:ext cx="8520600" cy="380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dirty="0">
                <a:solidFill>
                  <a:srgbClr val="FFFFFF"/>
                </a:solidFill>
              </a:rPr>
              <a:t>Goal: </a:t>
            </a:r>
            <a:endParaRPr sz="1400" dirty="0">
              <a:solidFill>
                <a:srgbClr val="FFFFFF"/>
              </a:solidFill>
            </a:endParaRPr>
          </a:p>
          <a:p>
            <a:pPr marL="0" lvl="0" indent="0" algn="l" rtl="0">
              <a:lnSpc>
                <a:spcPct val="100000"/>
              </a:lnSpc>
              <a:spcBef>
                <a:spcPts val="0"/>
              </a:spcBef>
              <a:spcAft>
                <a:spcPts val="0"/>
              </a:spcAft>
              <a:buNone/>
            </a:pPr>
            <a:r>
              <a:rPr lang="en" sz="1400" dirty="0">
                <a:solidFill>
                  <a:srgbClr val="FFFFFF"/>
                </a:solidFill>
              </a:rPr>
              <a:t>Predict the outcome of </a:t>
            </a:r>
            <a:r>
              <a:rPr lang="en" sz="1400" dirty="0" err="1">
                <a:solidFill>
                  <a:srgbClr val="FFFFFF"/>
                </a:solidFill>
              </a:rPr>
              <a:t>Pokemon</a:t>
            </a:r>
            <a:r>
              <a:rPr lang="en" sz="1400" dirty="0">
                <a:solidFill>
                  <a:srgbClr val="FFFFFF"/>
                </a:solidFill>
              </a:rPr>
              <a:t> battles to determine which </a:t>
            </a:r>
            <a:r>
              <a:rPr lang="en" sz="1400" dirty="0" err="1">
                <a:solidFill>
                  <a:srgbClr val="FFFFFF"/>
                </a:solidFill>
              </a:rPr>
              <a:t>Pokemon</a:t>
            </a:r>
            <a:r>
              <a:rPr lang="en" sz="1400" dirty="0">
                <a:solidFill>
                  <a:srgbClr val="FFFFFF"/>
                </a:solidFill>
              </a:rPr>
              <a:t>(s) Team Rocket should have on roster to increase a “favorable” outcome</a:t>
            </a:r>
            <a:endParaRPr sz="1400" dirty="0">
              <a:solidFill>
                <a:srgbClr val="FFFFFF"/>
              </a:solidFill>
            </a:endParaRPr>
          </a:p>
          <a:p>
            <a:pPr marL="0" lvl="0" indent="0" algn="l" rtl="0">
              <a:lnSpc>
                <a:spcPct val="100000"/>
              </a:lnSpc>
              <a:spcBef>
                <a:spcPts val="0"/>
              </a:spcBef>
              <a:spcAft>
                <a:spcPts val="0"/>
              </a:spcAft>
              <a:buNone/>
            </a:pPr>
            <a:endParaRPr sz="1400" dirty="0">
              <a:solidFill>
                <a:srgbClr val="FFFFFF"/>
              </a:solidFill>
            </a:endParaRPr>
          </a:p>
          <a:p>
            <a:pPr marL="0" lvl="0" indent="0" algn="l" rtl="0">
              <a:lnSpc>
                <a:spcPct val="100000"/>
              </a:lnSpc>
              <a:spcBef>
                <a:spcPts val="0"/>
              </a:spcBef>
              <a:spcAft>
                <a:spcPts val="0"/>
              </a:spcAft>
              <a:buNone/>
            </a:pPr>
            <a:r>
              <a:rPr lang="en" sz="1400" dirty="0">
                <a:solidFill>
                  <a:srgbClr val="FFFFFF"/>
                </a:solidFill>
              </a:rPr>
              <a:t>Steps:</a:t>
            </a:r>
            <a:endParaRPr sz="1400" dirty="0">
              <a:solidFill>
                <a:srgbClr val="FFFFFF"/>
              </a:solidFill>
            </a:endParaRPr>
          </a:p>
          <a:p>
            <a:pPr marL="457200" lvl="0" indent="0" algn="l" rtl="0">
              <a:lnSpc>
                <a:spcPct val="130000"/>
              </a:lnSpc>
              <a:spcBef>
                <a:spcPts val="0"/>
              </a:spcBef>
              <a:spcAft>
                <a:spcPts val="0"/>
              </a:spcAft>
              <a:buNone/>
            </a:pPr>
            <a:r>
              <a:rPr lang="en" sz="1400" dirty="0">
                <a:solidFill>
                  <a:srgbClr val="FFFFFF"/>
                </a:solidFill>
              </a:rPr>
              <a:t>Data Cleaning</a:t>
            </a:r>
            <a:endParaRPr sz="1400" dirty="0">
              <a:solidFill>
                <a:srgbClr val="FFFFFF"/>
              </a:solidFill>
            </a:endParaRPr>
          </a:p>
          <a:p>
            <a:pPr marL="457200" lvl="0" indent="0" algn="l" rtl="0">
              <a:lnSpc>
                <a:spcPct val="130000"/>
              </a:lnSpc>
              <a:spcBef>
                <a:spcPts val="0"/>
              </a:spcBef>
              <a:spcAft>
                <a:spcPts val="0"/>
              </a:spcAft>
              <a:buNone/>
            </a:pPr>
            <a:r>
              <a:rPr lang="en" sz="1400" dirty="0">
                <a:solidFill>
                  <a:srgbClr val="FFFFFF"/>
                </a:solidFill>
              </a:rPr>
              <a:t>Feature Engineering</a:t>
            </a:r>
            <a:endParaRPr sz="1400" dirty="0">
              <a:solidFill>
                <a:srgbClr val="FFFFFF"/>
              </a:solidFill>
            </a:endParaRPr>
          </a:p>
          <a:p>
            <a:pPr marL="457200" lvl="0" indent="0" algn="l" rtl="0">
              <a:lnSpc>
                <a:spcPct val="130000"/>
              </a:lnSpc>
              <a:spcBef>
                <a:spcPts val="0"/>
              </a:spcBef>
              <a:spcAft>
                <a:spcPts val="0"/>
              </a:spcAft>
              <a:buNone/>
            </a:pPr>
            <a:r>
              <a:rPr lang="en" sz="1400" dirty="0">
                <a:solidFill>
                  <a:srgbClr val="FFFFFF"/>
                </a:solidFill>
              </a:rPr>
              <a:t>Machine Learning Model</a:t>
            </a:r>
            <a:endParaRPr sz="1400" dirty="0">
              <a:solidFill>
                <a:srgbClr val="FFFFFF"/>
              </a:solidFill>
            </a:endParaRPr>
          </a:p>
          <a:p>
            <a:pPr marL="0" lvl="0" indent="0" algn="l" rtl="0">
              <a:lnSpc>
                <a:spcPct val="100000"/>
              </a:lnSpc>
              <a:spcBef>
                <a:spcPts val="0"/>
              </a:spcBef>
              <a:spcAft>
                <a:spcPts val="0"/>
              </a:spcAft>
              <a:buNone/>
            </a:pPr>
            <a:endParaRPr sz="1400" dirty="0">
              <a:solidFill>
                <a:srgbClr val="FFFFFF"/>
              </a:solidFill>
            </a:endParaRPr>
          </a:p>
          <a:p>
            <a:pPr marL="0" lvl="0" indent="0" algn="l" rtl="0">
              <a:lnSpc>
                <a:spcPct val="100000"/>
              </a:lnSpc>
              <a:spcBef>
                <a:spcPts val="0"/>
              </a:spcBef>
              <a:spcAft>
                <a:spcPts val="0"/>
              </a:spcAft>
              <a:buNone/>
            </a:pPr>
            <a:r>
              <a:rPr lang="en" sz="1400" dirty="0">
                <a:solidFill>
                  <a:srgbClr val="FFFFFF"/>
                </a:solidFill>
              </a:rPr>
              <a:t>Some Questions to Consider:</a:t>
            </a:r>
            <a:endParaRPr sz="1400" dirty="0">
              <a:solidFill>
                <a:srgbClr val="FFFFFF"/>
              </a:solidFill>
            </a:endParaRPr>
          </a:p>
          <a:p>
            <a:pPr marL="457200" lvl="0" indent="0" algn="l" rtl="0">
              <a:lnSpc>
                <a:spcPct val="130000"/>
              </a:lnSpc>
              <a:spcBef>
                <a:spcPts val="0"/>
              </a:spcBef>
              <a:spcAft>
                <a:spcPts val="0"/>
              </a:spcAft>
              <a:buNone/>
            </a:pPr>
            <a:r>
              <a:rPr lang="en" sz="1400" dirty="0">
                <a:solidFill>
                  <a:srgbClr val="FFFFFF"/>
                </a:solidFill>
              </a:rPr>
              <a:t>What </a:t>
            </a:r>
            <a:r>
              <a:rPr lang="en" sz="1400" dirty="0" err="1">
                <a:solidFill>
                  <a:srgbClr val="FFFFFF"/>
                </a:solidFill>
              </a:rPr>
              <a:t>Pokemon</a:t>
            </a:r>
            <a:r>
              <a:rPr lang="en" sz="1400" dirty="0">
                <a:solidFill>
                  <a:srgbClr val="FFFFFF"/>
                </a:solidFill>
              </a:rPr>
              <a:t> stats (attack, defense, speed </a:t>
            </a:r>
            <a:r>
              <a:rPr lang="en" sz="1400" dirty="0" err="1">
                <a:solidFill>
                  <a:srgbClr val="FFFFFF"/>
                </a:solidFill>
              </a:rPr>
              <a:t>etc</a:t>
            </a:r>
            <a:r>
              <a:rPr lang="en" sz="1400" dirty="0">
                <a:solidFill>
                  <a:srgbClr val="FFFFFF"/>
                </a:solidFill>
              </a:rPr>
              <a:t>) have the highest correlation with winning battles?</a:t>
            </a:r>
            <a:endParaRPr sz="1400" dirty="0">
              <a:solidFill>
                <a:srgbClr val="FFFFFF"/>
              </a:solidFill>
            </a:endParaRPr>
          </a:p>
          <a:p>
            <a:pPr marL="457200" lvl="0" indent="0" algn="l" rtl="0">
              <a:lnSpc>
                <a:spcPct val="130000"/>
              </a:lnSpc>
              <a:spcBef>
                <a:spcPts val="0"/>
              </a:spcBef>
              <a:spcAft>
                <a:spcPts val="0"/>
              </a:spcAft>
              <a:buNone/>
            </a:pPr>
            <a:r>
              <a:rPr lang="en" sz="1400" dirty="0">
                <a:solidFill>
                  <a:srgbClr val="FFFFFF"/>
                </a:solidFill>
              </a:rPr>
              <a:t>How many different Type 1 </a:t>
            </a:r>
            <a:r>
              <a:rPr lang="en" sz="1400" dirty="0" err="1">
                <a:solidFill>
                  <a:srgbClr val="FFFFFF"/>
                </a:solidFill>
              </a:rPr>
              <a:t>Pokemon</a:t>
            </a:r>
            <a:r>
              <a:rPr lang="en" sz="1400" dirty="0">
                <a:solidFill>
                  <a:srgbClr val="FFFFFF"/>
                </a:solidFill>
              </a:rPr>
              <a:t> are there?</a:t>
            </a:r>
            <a:endParaRPr sz="1400" dirty="0">
              <a:solidFill>
                <a:srgbClr val="FFFFFF"/>
              </a:solidFill>
            </a:endParaRPr>
          </a:p>
          <a:p>
            <a:pPr marL="457200" lvl="0" indent="0" algn="l" rtl="0">
              <a:lnSpc>
                <a:spcPct val="130000"/>
              </a:lnSpc>
              <a:spcBef>
                <a:spcPts val="0"/>
              </a:spcBef>
              <a:spcAft>
                <a:spcPts val="0"/>
              </a:spcAft>
              <a:buNone/>
            </a:pPr>
            <a:r>
              <a:rPr lang="en" sz="1400" dirty="0">
                <a:solidFill>
                  <a:srgbClr val="FFFFFF"/>
                </a:solidFill>
              </a:rPr>
              <a:t>What model is the best for Team Rocket?</a:t>
            </a:r>
            <a:endParaRPr sz="1400" dirty="0">
              <a:solidFill>
                <a:srgbClr val="FFFFFF"/>
              </a:solidFill>
            </a:endParaRPr>
          </a:p>
          <a:p>
            <a:pPr marL="0" lvl="0" indent="0" algn="l" rtl="0">
              <a:lnSpc>
                <a:spcPct val="100000"/>
              </a:lnSpc>
              <a:spcBef>
                <a:spcPts val="0"/>
              </a:spcBef>
              <a:spcAft>
                <a:spcPts val="0"/>
              </a:spcAft>
              <a:buNone/>
            </a:pPr>
            <a:endParaRPr sz="1400" dirty="0">
              <a:solidFill>
                <a:srgbClr val="FFFFFF"/>
              </a:solidFill>
            </a:endParaRPr>
          </a:p>
          <a:p>
            <a:pPr marL="0" lvl="0" indent="0" algn="l" rtl="0">
              <a:lnSpc>
                <a:spcPct val="100000"/>
              </a:lnSpc>
              <a:spcBef>
                <a:spcPts val="0"/>
              </a:spcBef>
              <a:spcAft>
                <a:spcPts val="0"/>
              </a:spcAft>
              <a:buNone/>
            </a:pPr>
            <a:endParaRPr sz="1400" dirty="0">
              <a:solidFill>
                <a:srgbClr val="000000"/>
              </a:solidFill>
            </a:endParaRPr>
          </a:p>
          <a:p>
            <a:pPr marL="0" lvl="0" indent="0" algn="l" rtl="0">
              <a:spcBef>
                <a:spcPts val="0"/>
              </a:spcBef>
              <a:spcAft>
                <a:spcPts val="1600"/>
              </a:spcAft>
              <a:buNone/>
            </a:pPr>
            <a:endParaRPr dirty="0"/>
          </a:p>
        </p:txBody>
      </p:sp>
      <p:pic>
        <p:nvPicPr>
          <p:cNvPr id="64" name="Google Shape;64;p14"/>
          <p:cNvPicPr preferRelativeResize="0"/>
          <p:nvPr/>
        </p:nvPicPr>
        <p:blipFill>
          <a:blip r:embed="rId3">
            <a:alphaModFix/>
          </a:blip>
          <a:stretch>
            <a:fillRect/>
          </a:stretch>
        </p:blipFill>
        <p:spPr>
          <a:xfrm>
            <a:off x="606125" y="2306800"/>
            <a:ext cx="166250" cy="166250"/>
          </a:xfrm>
          <a:prstGeom prst="rect">
            <a:avLst/>
          </a:prstGeom>
          <a:noFill/>
          <a:ln>
            <a:noFill/>
          </a:ln>
        </p:spPr>
      </p:pic>
      <p:pic>
        <p:nvPicPr>
          <p:cNvPr id="65" name="Google Shape;65;p14"/>
          <p:cNvPicPr preferRelativeResize="0"/>
          <p:nvPr/>
        </p:nvPicPr>
        <p:blipFill>
          <a:blip r:embed="rId3">
            <a:alphaModFix/>
          </a:blip>
          <a:stretch>
            <a:fillRect/>
          </a:stretch>
        </p:blipFill>
        <p:spPr>
          <a:xfrm>
            <a:off x="606125" y="2587338"/>
            <a:ext cx="166250" cy="166250"/>
          </a:xfrm>
          <a:prstGeom prst="rect">
            <a:avLst/>
          </a:prstGeom>
          <a:noFill/>
          <a:ln>
            <a:noFill/>
          </a:ln>
        </p:spPr>
      </p:pic>
      <p:pic>
        <p:nvPicPr>
          <p:cNvPr id="66" name="Google Shape;66;p14"/>
          <p:cNvPicPr preferRelativeResize="0"/>
          <p:nvPr/>
        </p:nvPicPr>
        <p:blipFill>
          <a:blip r:embed="rId3">
            <a:alphaModFix/>
          </a:blip>
          <a:stretch>
            <a:fillRect/>
          </a:stretch>
        </p:blipFill>
        <p:spPr>
          <a:xfrm>
            <a:off x="606125" y="2867875"/>
            <a:ext cx="166250" cy="166250"/>
          </a:xfrm>
          <a:prstGeom prst="rect">
            <a:avLst/>
          </a:prstGeom>
          <a:noFill/>
          <a:ln>
            <a:noFill/>
          </a:ln>
        </p:spPr>
      </p:pic>
      <p:pic>
        <p:nvPicPr>
          <p:cNvPr id="67" name="Google Shape;67;p14"/>
          <p:cNvPicPr preferRelativeResize="0"/>
          <p:nvPr/>
        </p:nvPicPr>
        <p:blipFill>
          <a:blip r:embed="rId3">
            <a:alphaModFix/>
          </a:blip>
          <a:stretch>
            <a:fillRect/>
          </a:stretch>
        </p:blipFill>
        <p:spPr>
          <a:xfrm>
            <a:off x="606125" y="3541550"/>
            <a:ext cx="166250" cy="166250"/>
          </a:xfrm>
          <a:prstGeom prst="rect">
            <a:avLst/>
          </a:prstGeom>
          <a:noFill/>
          <a:ln>
            <a:noFill/>
          </a:ln>
        </p:spPr>
      </p:pic>
      <p:pic>
        <p:nvPicPr>
          <p:cNvPr id="68" name="Google Shape;68;p14"/>
          <p:cNvPicPr preferRelativeResize="0"/>
          <p:nvPr/>
        </p:nvPicPr>
        <p:blipFill>
          <a:blip r:embed="rId3">
            <a:alphaModFix/>
          </a:blip>
          <a:stretch>
            <a:fillRect/>
          </a:stretch>
        </p:blipFill>
        <p:spPr>
          <a:xfrm>
            <a:off x="606125" y="4099225"/>
            <a:ext cx="166250" cy="166250"/>
          </a:xfrm>
          <a:prstGeom prst="rect">
            <a:avLst/>
          </a:prstGeom>
          <a:noFill/>
          <a:ln>
            <a:noFill/>
          </a:ln>
        </p:spPr>
      </p:pic>
      <p:pic>
        <p:nvPicPr>
          <p:cNvPr id="69" name="Google Shape;69;p14"/>
          <p:cNvPicPr preferRelativeResize="0"/>
          <p:nvPr/>
        </p:nvPicPr>
        <p:blipFill>
          <a:blip r:embed="rId3">
            <a:alphaModFix/>
          </a:blip>
          <a:stretch>
            <a:fillRect/>
          </a:stretch>
        </p:blipFill>
        <p:spPr>
          <a:xfrm>
            <a:off x="606125" y="3820388"/>
            <a:ext cx="166250" cy="166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Set</a:t>
            </a:r>
            <a:endParaRPr/>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Kaggle - </a:t>
            </a:r>
            <a:r>
              <a:rPr lang="en" dirty="0" err="1">
                <a:solidFill>
                  <a:srgbClr val="FFFFFF"/>
                </a:solidFill>
              </a:rPr>
              <a:t>Weedle’s</a:t>
            </a:r>
            <a:r>
              <a:rPr lang="en" dirty="0">
                <a:solidFill>
                  <a:srgbClr val="FFFFFF"/>
                </a:solidFill>
              </a:rPr>
              <a:t> Cave</a:t>
            </a:r>
            <a:endParaRPr dirty="0">
              <a:solidFill>
                <a:srgbClr val="FFFFFF"/>
              </a:solidFill>
            </a:endParaRPr>
          </a:p>
          <a:p>
            <a:pPr marL="0" lvl="0" indent="0" algn="l" rtl="0">
              <a:spcBef>
                <a:spcPts val="1600"/>
              </a:spcBef>
              <a:spcAft>
                <a:spcPts val="1600"/>
              </a:spcAft>
              <a:buNone/>
            </a:pPr>
            <a:r>
              <a:rPr lang="en" sz="1400" u="sng" dirty="0">
                <a:solidFill>
                  <a:schemeClr val="hlink"/>
                </a:solidFill>
                <a:hlinkClick r:id="rId3"/>
              </a:rPr>
              <a:t>https://www.kaggle.com/terminus7/pokemon-challenge/metadata</a:t>
            </a:r>
            <a:endParaRPr sz="1400" dirty="0"/>
          </a:p>
        </p:txBody>
      </p:sp>
      <p:pic>
        <p:nvPicPr>
          <p:cNvPr id="64" name="Google Shape;64;p14"/>
          <p:cNvPicPr preferRelativeResize="0"/>
          <p:nvPr/>
        </p:nvPicPr>
        <p:blipFill>
          <a:blip r:embed="rId4">
            <a:alphaModFix/>
          </a:blip>
          <a:stretch>
            <a:fillRect/>
          </a:stretch>
        </p:blipFill>
        <p:spPr>
          <a:xfrm>
            <a:off x="492550" y="2641851"/>
            <a:ext cx="7042227" cy="1698900"/>
          </a:xfrm>
          <a:prstGeom prst="rect">
            <a:avLst/>
          </a:prstGeom>
          <a:noFill/>
          <a:ln>
            <a:noFill/>
          </a:ln>
        </p:spPr>
      </p:pic>
    </p:spTree>
    <p:extLst>
      <p:ext uri="{BB962C8B-B14F-4D97-AF65-F5344CB8AC3E}">
        <p14:creationId xmlns:p14="http://schemas.microsoft.com/office/powerpoint/2010/main" val="2265845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354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Identifying Missing Pokemon</a:t>
            </a:r>
            <a:endParaRPr/>
          </a:p>
        </p:txBody>
      </p:sp>
      <p:pic>
        <p:nvPicPr>
          <p:cNvPr id="75" name="Google Shape;75;p15"/>
          <p:cNvPicPr preferRelativeResize="0"/>
          <p:nvPr/>
        </p:nvPicPr>
        <p:blipFill>
          <a:blip r:embed="rId3">
            <a:alphaModFix/>
          </a:blip>
          <a:stretch>
            <a:fillRect/>
          </a:stretch>
        </p:blipFill>
        <p:spPr>
          <a:xfrm>
            <a:off x="383500" y="1017726"/>
            <a:ext cx="7673900" cy="3881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Many Unique Type One Pokemon Are There?</a:t>
            </a:r>
            <a:endParaRPr/>
          </a:p>
        </p:txBody>
      </p:sp>
      <p:pic>
        <p:nvPicPr>
          <p:cNvPr id="81" name="Google Shape;81;p16"/>
          <p:cNvPicPr preferRelativeResize="0"/>
          <p:nvPr/>
        </p:nvPicPr>
        <p:blipFill>
          <a:blip r:embed="rId3">
            <a:alphaModFix/>
          </a:blip>
          <a:stretch>
            <a:fillRect/>
          </a:stretch>
        </p:blipFill>
        <p:spPr>
          <a:xfrm>
            <a:off x="1357063" y="1105200"/>
            <a:ext cx="6429883" cy="3820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Type Combinations</a:t>
            </a:r>
            <a:endParaRPr/>
          </a:p>
        </p:txBody>
      </p:sp>
      <p:pic>
        <p:nvPicPr>
          <p:cNvPr id="87" name="Google Shape;87;p17"/>
          <p:cNvPicPr preferRelativeResize="0"/>
          <p:nvPr/>
        </p:nvPicPr>
        <p:blipFill>
          <a:blip r:embed="rId3">
            <a:alphaModFix/>
          </a:blip>
          <a:stretch>
            <a:fillRect/>
          </a:stretch>
        </p:blipFill>
        <p:spPr>
          <a:xfrm>
            <a:off x="362625" y="1235048"/>
            <a:ext cx="8418750" cy="29642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Identifying Legendary Pokemon</a:t>
            </a:r>
            <a:endParaRPr/>
          </a:p>
        </p:txBody>
      </p:sp>
      <p:pic>
        <p:nvPicPr>
          <p:cNvPr id="93" name="Google Shape;93;p18"/>
          <p:cNvPicPr preferRelativeResize="0"/>
          <p:nvPr/>
        </p:nvPicPr>
        <p:blipFill>
          <a:blip r:embed="rId3">
            <a:alphaModFix/>
          </a:blip>
          <a:stretch>
            <a:fillRect/>
          </a:stretch>
        </p:blipFill>
        <p:spPr>
          <a:xfrm>
            <a:off x="4729930" y="1398650"/>
            <a:ext cx="4043025" cy="2815225"/>
          </a:xfrm>
          <a:prstGeom prst="rect">
            <a:avLst/>
          </a:prstGeom>
          <a:noFill/>
          <a:ln>
            <a:noFill/>
          </a:ln>
        </p:spPr>
      </p:pic>
      <p:pic>
        <p:nvPicPr>
          <p:cNvPr id="94" name="Google Shape;94;p18"/>
          <p:cNvPicPr preferRelativeResize="0"/>
          <p:nvPr/>
        </p:nvPicPr>
        <p:blipFill>
          <a:blip r:embed="rId4">
            <a:alphaModFix/>
          </a:blip>
          <a:stretch>
            <a:fillRect/>
          </a:stretch>
        </p:blipFill>
        <p:spPr>
          <a:xfrm>
            <a:off x="311700" y="1398650"/>
            <a:ext cx="4115949" cy="2815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 Engineering - Finding the Total Wins</a:t>
            </a:r>
            <a:endParaRPr/>
          </a:p>
        </p:txBody>
      </p:sp>
      <p:pic>
        <p:nvPicPr>
          <p:cNvPr id="100" name="Google Shape;100;p19"/>
          <p:cNvPicPr preferRelativeResize="0"/>
          <p:nvPr/>
        </p:nvPicPr>
        <p:blipFill rotWithShape="1">
          <a:blip r:embed="rId3">
            <a:alphaModFix/>
          </a:blip>
          <a:srcRect l="7584" t="3822" r="2447" b="1570"/>
          <a:stretch/>
        </p:blipFill>
        <p:spPr>
          <a:xfrm>
            <a:off x="595937" y="1206925"/>
            <a:ext cx="7952123" cy="31470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Feature Engineering - Finding the Total Wins Cont.</a:t>
            </a:r>
            <a:endParaRPr dirty="0"/>
          </a:p>
        </p:txBody>
      </p:sp>
      <p:pic>
        <p:nvPicPr>
          <p:cNvPr id="3" name="Picture 2" descr="A screenshot of a cell phone&#10;&#10;Description automatically generated">
            <a:extLst>
              <a:ext uri="{FF2B5EF4-FFF2-40B4-BE49-F238E27FC236}">
                <a16:creationId xmlns:a16="http://schemas.microsoft.com/office/drawing/2014/main" id="{8410706B-3216-6E4D-9044-CA404F5784E0}"/>
              </a:ext>
            </a:extLst>
          </p:cNvPr>
          <p:cNvPicPr>
            <a:picLocks noChangeAspect="1"/>
          </p:cNvPicPr>
          <p:nvPr/>
        </p:nvPicPr>
        <p:blipFill>
          <a:blip r:embed="rId3"/>
          <a:stretch>
            <a:fillRect/>
          </a:stretch>
        </p:blipFill>
        <p:spPr>
          <a:xfrm>
            <a:off x="1057275" y="1249735"/>
            <a:ext cx="7029450" cy="3548040"/>
          </a:xfrm>
          <a:prstGeom prst="rect">
            <a:avLst/>
          </a:prstGeom>
        </p:spPr>
      </p:pic>
    </p:spTree>
    <p:extLst>
      <p:ext uri="{BB962C8B-B14F-4D97-AF65-F5344CB8AC3E}">
        <p14:creationId xmlns:p14="http://schemas.microsoft.com/office/powerpoint/2010/main" val="3551135700"/>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520</Words>
  <Application>Microsoft Macintosh PowerPoint</Application>
  <PresentationFormat>On-screen Show (16:9)</PresentationFormat>
  <Paragraphs>65</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Impact</vt:lpstr>
      <vt:lpstr>Roboto</vt:lpstr>
      <vt:lpstr>Simple Dark</vt:lpstr>
      <vt:lpstr>PowerPoint Presentation</vt:lpstr>
      <vt:lpstr>Project Outline</vt:lpstr>
      <vt:lpstr>Data Set</vt:lpstr>
      <vt:lpstr>Identifying Missing Pokemon</vt:lpstr>
      <vt:lpstr>How Many Unique Type One Pokemon Are There?</vt:lpstr>
      <vt:lpstr>Type Combinations</vt:lpstr>
      <vt:lpstr>Identifying Legendary Pokemon</vt:lpstr>
      <vt:lpstr>Feature Engineering - Finding the Total Wins</vt:lpstr>
      <vt:lpstr>Feature Engineering - Finding the Total Wins Cont.</vt:lpstr>
      <vt:lpstr>Correlation Matrix of All Attributes</vt:lpstr>
      <vt:lpstr>Visualizing Linear Regression </vt:lpstr>
      <vt:lpstr>Linear Regression Coefficient </vt:lpstr>
      <vt:lpstr>Bayesian Ridge Model</vt:lpstr>
      <vt:lpstr>Lasso Model</vt:lpstr>
      <vt:lpstr>Model Summary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Alvin Victor</cp:lastModifiedBy>
  <cp:revision>5</cp:revision>
  <dcterms:modified xsi:type="dcterms:W3CDTF">2020-04-18T15:11:37Z</dcterms:modified>
</cp:coreProperties>
</file>